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elegraf" charset="1" panose="00000500000000000000"/>
      <p:regular r:id="rId15"/>
    </p:embeddedFont>
    <p:embeddedFont>
      <p:font typeface="Telegraf Bold" charset="1" panose="00000800000000000000"/>
      <p:regular r:id="rId16"/>
    </p:embeddedFont>
    <p:embeddedFont>
      <p:font typeface="Canva Sans Bold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480560" y="5527548"/>
            <a:ext cx="9326880" cy="3730752"/>
            <a:chOff x="0" y="0"/>
            <a:chExt cx="6350000" cy="254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6"/>
              <a:stretch>
                <a:fillRect l="0" t="-24020" r="0" b="-1660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957631" y="4765745"/>
            <a:ext cx="501983" cy="5019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69126" y="7762204"/>
            <a:ext cx="276628" cy="27662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7143" y="7054878"/>
            <a:ext cx="276628" cy="27662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07723" y="9186180"/>
            <a:ext cx="872554" cy="72120"/>
            <a:chOff x="0" y="0"/>
            <a:chExt cx="229809" cy="189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578869" y="776287"/>
            <a:ext cx="10257708" cy="30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37"/>
              </a:lnSpc>
              <a:spcBef>
                <a:spcPct val="0"/>
              </a:spcBef>
            </a:pPr>
            <a:r>
              <a:rPr lang="en-US" sz="8455" spc="-57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Neural Network Acceleration on GPUs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2020" y="371009"/>
            <a:ext cx="315520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Umer Farooq — Muhammad Irtaza Khan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21540" y="4031637"/>
            <a:ext cx="9815037" cy="1110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6"/>
              </a:lnSpc>
              <a:spcBef>
                <a:spcPct val="0"/>
              </a:spcBef>
            </a:pPr>
            <a:r>
              <a:rPr lang="en-US" sz="6104" spc="-41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MNIST Classification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89504"/>
            <a:ext cx="7273318" cy="216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7"/>
              </a:lnSpc>
            </a:pPr>
            <a:r>
              <a:rPr lang="en-US" sz="9044" spc="-61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Project Objective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072889" y="2393551"/>
            <a:ext cx="7186411" cy="6864749"/>
            <a:chOff x="0" y="0"/>
            <a:chExt cx="1113363" cy="10635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3363" cy="1063529"/>
            </a:xfrm>
            <a:custGeom>
              <a:avLst/>
              <a:gdLst/>
              <a:ahLst/>
              <a:cxnLst/>
              <a:rect r="r" b="b" t="t" l="l"/>
              <a:pathLst>
                <a:path h="1063529" w="1113363">
                  <a:moveTo>
                    <a:pt x="53865" y="0"/>
                  </a:moveTo>
                  <a:lnTo>
                    <a:pt x="1059498" y="0"/>
                  </a:lnTo>
                  <a:cubicBezTo>
                    <a:pt x="1073784" y="0"/>
                    <a:pt x="1087485" y="5675"/>
                    <a:pt x="1097586" y="15777"/>
                  </a:cubicBezTo>
                  <a:cubicBezTo>
                    <a:pt x="1107688" y="25878"/>
                    <a:pt x="1113363" y="39579"/>
                    <a:pt x="1113363" y="53865"/>
                  </a:cubicBezTo>
                  <a:lnTo>
                    <a:pt x="1113363" y="1009664"/>
                  </a:lnTo>
                  <a:cubicBezTo>
                    <a:pt x="1113363" y="1023950"/>
                    <a:pt x="1107688" y="1037651"/>
                    <a:pt x="1097586" y="1047753"/>
                  </a:cubicBezTo>
                  <a:cubicBezTo>
                    <a:pt x="1087485" y="1057854"/>
                    <a:pt x="1073784" y="1063529"/>
                    <a:pt x="1059498" y="1063529"/>
                  </a:cubicBezTo>
                  <a:lnTo>
                    <a:pt x="53865" y="1063529"/>
                  </a:lnTo>
                  <a:cubicBezTo>
                    <a:pt x="24116" y="1063529"/>
                    <a:pt x="0" y="1039413"/>
                    <a:pt x="0" y="1009664"/>
                  </a:cubicBezTo>
                  <a:lnTo>
                    <a:pt x="0" y="53865"/>
                  </a:lnTo>
                  <a:cubicBezTo>
                    <a:pt x="0" y="39579"/>
                    <a:pt x="5675" y="25878"/>
                    <a:pt x="15777" y="15777"/>
                  </a:cubicBezTo>
                  <a:cubicBezTo>
                    <a:pt x="25878" y="5675"/>
                    <a:pt x="39579" y="0"/>
                    <a:pt x="53865" y="0"/>
                  </a:cubicBezTo>
                  <a:close/>
                </a:path>
              </a:pathLst>
            </a:custGeom>
            <a:blipFill>
              <a:blip r:embed="rId4"/>
              <a:stretch>
                <a:fillRect l="-34910" t="0" r="-3491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282314" y="2068439"/>
            <a:ext cx="1473687" cy="14736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08308" y="5438012"/>
            <a:ext cx="501983" cy="50198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05686" y="7131748"/>
            <a:ext cx="276628" cy="27662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29817" y="2393551"/>
            <a:ext cx="872554" cy="72120"/>
            <a:chOff x="0" y="0"/>
            <a:chExt cx="229809" cy="189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72153" y="4775859"/>
            <a:ext cx="7186411" cy="323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Accelerate MNIST Neural Network using GPU.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Learn CUDA, HPC, and Parallel Programming.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Optimize from CPU to GPU — Step by Step.</a:t>
            </a:r>
          </a:p>
          <a:p>
            <a:pPr algn="l">
              <a:lnSpc>
                <a:spcPts val="3639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0" y="9211458"/>
            <a:ext cx="276628" cy="27662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527999" y="2235432"/>
            <a:ext cx="9731301" cy="99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1"/>
              </a:lnSpc>
            </a:pPr>
            <a:r>
              <a:rPr lang="en-US" sz="7652" spc="-5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Technologies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27999" y="3677567"/>
            <a:ext cx="8425376" cy="451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308" indent="-338654" lvl="1">
              <a:lnSpc>
                <a:spcPts val="4454"/>
              </a:lnSpc>
              <a:buFont typeface="Arial"/>
              <a:buChar char="•"/>
            </a:pPr>
            <a:r>
              <a:rPr lang="en-US" sz="3137" spc="-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CUDA Toolkit</a:t>
            </a:r>
          </a:p>
          <a:p>
            <a:pPr algn="l" marL="677308" indent="-338654" lvl="1">
              <a:lnSpc>
                <a:spcPts val="4454"/>
              </a:lnSpc>
              <a:buFont typeface="Arial"/>
              <a:buChar char="•"/>
            </a:pPr>
            <a:r>
              <a:rPr lang="en-US" sz="3137" spc="-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OpenACC</a:t>
            </a:r>
          </a:p>
          <a:p>
            <a:pPr algn="l" marL="677308" indent="-338654" lvl="1">
              <a:lnSpc>
                <a:spcPts val="4454"/>
              </a:lnSpc>
              <a:buFont typeface="Arial"/>
              <a:buChar char="•"/>
            </a:pPr>
            <a:r>
              <a:rPr lang="en-US" sz="3137" spc="-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NVIDIA GPU (Tensor Cores)</a:t>
            </a:r>
          </a:p>
          <a:p>
            <a:pPr algn="l" marL="677308" indent="-338654" lvl="1">
              <a:lnSpc>
                <a:spcPts val="4454"/>
              </a:lnSpc>
              <a:buFont typeface="Arial"/>
              <a:buChar char="•"/>
            </a:pPr>
            <a:r>
              <a:rPr lang="en-US" sz="3137" spc="-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MNIST Dataset</a:t>
            </a:r>
          </a:p>
          <a:p>
            <a:pPr algn="l" marL="677308" indent="-338654" lvl="1">
              <a:lnSpc>
                <a:spcPts val="4454"/>
              </a:lnSpc>
              <a:buFont typeface="Arial"/>
              <a:buChar char="•"/>
            </a:pPr>
            <a:r>
              <a:rPr lang="en-US" sz="3137" spc="-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Makefile</a:t>
            </a:r>
          </a:p>
          <a:p>
            <a:pPr algn="l" marL="677308" indent="-338654" lvl="1">
              <a:lnSpc>
                <a:spcPts val="4454"/>
              </a:lnSpc>
              <a:buFont typeface="Arial"/>
              <a:buChar char="•"/>
            </a:pPr>
            <a:r>
              <a:rPr lang="en-US" sz="3137" spc="-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NVCC</a:t>
            </a:r>
          </a:p>
          <a:p>
            <a:pPr algn="l" marL="677308" indent="-338654" lvl="1">
              <a:lnSpc>
                <a:spcPts val="4454"/>
              </a:lnSpc>
              <a:buFont typeface="Arial"/>
              <a:buChar char="•"/>
            </a:pPr>
            <a:r>
              <a:rPr lang="en-US" sz="3137" spc="-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NSight Compute</a:t>
            </a:r>
          </a:p>
          <a:p>
            <a:pPr algn="l">
              <a:lnSpc>
                <a:spcPts val="4454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181461"/>
            <a:ext cx="5451549" cy="7076839"/>
            <a:chOff x="0" y="0"/>
            <a:chExt cx="844588" cy="10963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4588" cy="1096388"/>
            </a:xfrm>
            <a:custGeom>
              <a:avLst/>
              <a:gdLst/>
              <a:ahLst/>
              <a:cxnLst/>
              <a:rect r="r" b="b" t="t" l="l"/>
              <a:pathLst>
                <a:path h="1096388" w="844588">
                  <a:moveTo>
                    <a:pt x="71007" y="0"/>
                  </a:moveTo>
                  <a:lnTo>
                    <a:pt x="773581" y="0"/>
                  </a:lnTo>
                  <a:cubicBezTo>
                    <a:pt x="792413" y="0"/>
                    <a:pt x="810474" y="7481"/>
                    <a:pt x="823790" y="20797"/>
                  </a:cubicBezTo>
                  <a:cubicBezTo>
                    <a:pt x="837107" y="34114"/>
                    <a:pt x="844588" y="52174"/>
                    <a:pt x="844588" y="71007"/>
                  </a:cubicBezTo>
                  <a:lnTo>
                    <a:pt x="844588" y="1025381"/>
                  </a:lnTo>
                  <a:cubicBezTo>
                    <a:pt x="844588" y="1064597"/>
                    <a:pt x="812797" y="1096388"/>
                    <a:pt x="773581" y="1096388"/>
                  </a:cubicBezTo>
                  <a:lnTo>
                    <a:pt x="71007" y="1096388"/>
                  </a:lnTo>
                  <a:cubicBezTo>
                    <a:pt x="52174" y="1096388"/>
                    <a:pt x="34114" y="1088906"/>
                    <a:pt x="20797" y="1075590"/>
                  </a:cubicBezTo>
                  <a:cubicBezTo>
                    <a:pt x="7481" y="1062274"/>
                    <a:pt x="0" y="1044213"/>
                    <a:pt x="0" y="1025381"/>
                  </a:cubicBezTo>
                  <a:lnTo>
                    <a:pt x="0" y="71007"/>
                  </a:lnTo>
                  <a:cubicBezTo>
                    <a:pt x="0" y="31791"/>
                    <a:pt x="31791" y="0"/>
                    <a:pt x="7100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811" r="0" b="-781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815142" y="3691338"/>
            <a:ext cx="1330214" cy="13302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757317" y="4728992"/>
            <a:ext cx="501983" cy="50198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38514" y="7506703"/>
            <a:ext cx="276628" cy="27662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318197" y="2181461"/>
            <a:ext cx="872554" cy="72120"/>
            <a:chOff x="0" y="0"/>
            <a:chExt cx="229809" cy="189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527999" y="2235432"/>
            <a:ext cx="9731301" cy="99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1"/>
              </a:lnSpc>
            </a:pPr>
            <a:r>
              <a:rPr lang="en-US" sz="7652" spc="-5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Version Evolution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3441" y="4118556"/>
            <a:ext cx="5391831" cy="283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b="true" sz="3589" spc="-10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Version</a:t>
            </a:r>
          </a:p>
          <a:p>
            <a:pPr algn="ctr">
              <a:lnSpc>
                <a:spcPts val="3733"/>
              </a:lnSpc>
            </a:pPr>
            <a:r>
              <a:rPr lang="en-US" sz="3589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V1</a:t>
            </a:r>
          </a:p>
          <a:p>
            <a:pPr algn="ctr">
              <a:lnSpc>
                <a:spcPts val="3733"/>
              </a:lnSpc>
            </a:pPr>
            <a:r>
              <a:rPr lang="en-US" sz="3589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V2</a:t>
            </a:r>
          </a:p>
          <a:p>
            <a:pPr algn="ctr">
              <a:lnSpc>
                <a:spcPts val="3733"/>
              </a:lnSpc>
            </a:pPr>
            <a:r>
              <a:rPr lang="en-US" sz="3589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V3</a:t>
            </a:r>
          </a:p>
          <a:p>
            <a:pPr algn="ctr">
              <a:lnSpc>
                <a:spcPts val="3733"/>
              </a:lnSpc>
            </a:pPr>
            <a:r>
              <a:rPr lang="en-US" sz="3589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V4</a:t>
            </a:r>
          </a:p>
          <a:p>
            <a:pPr algn="ctr">
              <a:lnSpc>
                <a:spcPts val="3733"/>
              </a:lnSpc>
            </a:pPr>
            <a:r>
              <a:rPr lang="en-US" sz="3589" spc="-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181461"/>
            <a:ext cx="5451549" cy="7076839"/>
            <a:chOff x="0" y="0"/>
            <a:chExt cx="844588" cy="10963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4588" cy="1096388"/>
            </a:xfrm>
            <a:custGeom>
              <a:avLst/>
              <a:gdLst/>
              <a:ahLst/>
              <a:cxnLst/>
              <a:rect r="r" b="b" t="t" l="l"/>
              <a:pathLst>
                <a:path h="1096388" w="844588">
                  <a:moveTo>
                    <a:pt x="71007" y="0"/>
                  </a:moveTo>
                  <a:lnTo>
                    <a:pt x="773581" y="0"/>
                  </a:lnTo>
                  <a:cubicBezTo>
                    <a:pt x="792413" y="0"/>
                    <a:pt x="810474" y="7481"/>
                    <a:pt x="823790" y="20797"/>
                  </a:cubicBezTo>
                  <a:cubicBezTo>
                    <a:pt x="837107" y="34114"/>
                    <a:pt x="844588" y="52174"/>
                    <a:pt x="844588" y="71007"/>
                  </a:cubicBezTo>
                  <a:lnTo>
                    <a:pt x="844588" y="1025381"/>
                  </a:lnTo>
                  <a:cubicBezTo>
                    <a:pt x="844588" y="1064597"/>
                    <a:pt x="812797" y="1096388"/>
                    <a:pt x="773581" y="1096388"/>
                  </a:cubicBezTo>
                  <a:lnTo>
                    <a:pt x="71007" y="1096388"/>
                  </a:lnTo>
                  <a:cubicBezTo>
                    <a:pt x="52174" y="1096388"/>
                    <a:pt x="34114" y="1088906"/>
                    <a:pt x="20797" y="1075590"/>
                  </a:cubicBezTo>
                  <a:cubicBezTo>
                    <a:pt x="7481" y="1062274"/>
                    <a:pt x="0" y="1044213"/>
                    <a:pt x="0" y="1025381"/>
                  </a:cubicBezTo>
                  <a:lnTo>
                    <a:pt x="0" y="71007"/>
                  </a:lnTo>
                  <a:cubicBezTo>
                    <a:pt x="0" y="31791"/>
                    <a:pt x="31791" y="0"/>
                    <a:pt x="7100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811" r="0" b="-781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815142" y="3691338"/>
            <a:ext cx="1330214" cy="13302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757317" y="4728992"/>
            <a:ext cx="501983" cy="50198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38514" y="7506703"/>
            <a:ext cx="276628" cy="27662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318197" y="2181461"/>
            <a:ext cx="872554" cy="72120"/>
            <a:chOff x="0" y="0"/>
            <a:chExt cx="229809" cy="189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930346" y="4035609"/>
            <a:ext cx="5499706" cy="33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sz="3661" spc="-10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Description</a:t>
            </a:r>
          </a:p>
          <a:p>
            <a:pPr algn="l">
              <a:lnSpc>
                <a:spcPts val="3807"/>
              </a:lnSpc>
            </a:pPr>
            <a:r>
              <a:rPr lang="en-US" sz="3661" spc="-10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Sequential CPU Version</a:t>
            </a:r>
          </a:p>
          <a:p>
            <a:pPr algn="l">
              <a:lnSpc>
                <a:spcPts val="3807"/>
              </a:lnSpc>
            </a:pPr>
            <a:r>
              <a:rPr lang="en-US" sz="3661" spc="-10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Naive CUDA Parallelism</a:t>
            </a:r>
          </a:p>
          <a:p>
            <a:pPr algn="l">
              <a:lnSpc>
                <a:spcPts val="3807"/>
              </a:lnSpc>
            </a:pPr>
            <a:r>
              <a:rPr lang="en-US" sz="3661" spc="-10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Optimized CUDA</a:t>
            </a:r>
          </a:p>
          <a:p>
            <a:pPr algn="l">
              <a:lnSpc>
                <a:spcPts val="3807"/>
              </a:lnSpc>
            </a:pPr>
            <a:r>
              <a:rPr lang="en-US" sz="3661" spc="-10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Tensor Core Acceleration</a:t>
            </a:r>
          </a:p>
          <a:p>
            <a:pPr algn="l">
              <a:lnSpc>
                <a:spcPts val="3807"/>
              </a:lnSpc>
            </a:pPr>
            <a:r>
              <a:rPr lang="en-US" sz="3661" spc="-10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OpenACC Parallelism</a:t>
            </a:r>
          </a:p>
          <a:p>
            <a:pPr algn="l">
              <a:lnSpc>
                <a:spcPts val="3807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47177" y="3553468"/>
            <a:ext cx="6612123" cy="4826940"/>
            <a:chOff x="0" y="0"/>
            <a:chExt cx="1741465" cy="12712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1464" cy="1271293"/>
            </a:xfrm>
            <a:custGeom>
              <a:avLst/>
              <a:gdLst/>
              <a:ahLst/>
              <a:cxnLst/>
              <a:rect r="r" b="b" t="t" l="l"/>
              <a:pathLst>
                <a:path h="1271293" w="1741464">
                  <a:moveTo>
                    <a:pt x="29272" y="0"/>
                  </a:moveTo>
                  <a:lnTo>
                    <a:pt x="1712193" y="0"/>
                  </a:lnTo>
                  <a:cubicBezTo>
                    <a:pt x="1728359" y="0"/>
                    <a:pt x="1741464" y="13105"/>
                    <a:pt x="1741464" y="29272"/>
                  </a:cubicBezTo>
                  <a:lnTo>
                    <a:pt x="1741464" y="1242021"/>
                  </a:lnTo>
                  <a:cubicBezTo>
                    <a:pt x="1741464" y="1258188"/>
                    <a:pt x="1728359" y="1271293"/>
                    <a:pt x="1712193" y="1271293"/>
                  </a:cubicBezTo>
                  <a:lnTo>
                    <a:pt x="29272" y="1271293"/>
                  </a:lnTo>
                  <a:cubicBezTo>
                    <a:pt x="13105" y="1271293"/>
                    <a:pt x="0" y="1258188"/>
                    <a:pt x="0" y="1242021"/>
                  </a:cubicBezTo>
                  <a:lnTo>
                    <a:pt x="0" y="29272"/>
                  </a:lnTo>
                  <a:cubicBezTo>
                    <a:pt x="0" y="13105"/>
                    <a:pt x="13105" y="0"/>
                    <a:pt x="29272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741465" cy="1328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304277" y="2063119"/>
            <a:ext cx="6612123" cy="892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83"/>
              </a:lnSpc>
            </a:pPr>
            <a:r>
              <a:rPr lang="en-US" sz="6841" spc="-46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V3 Optimizations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10258" y="3585152"/>
            <a:ext cx="6085960" cy="457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2500" spc="-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 Optimized kernel launch configuration.</a:t>
            </a:r>
          </a:p>
          <a:p>
            <a:pPr algn="l">
              <a:lnSpc>
                <a:spcPts val="3650"/>
              </a:lnSpc>
            </a:pPr>
            <a:r>
              <a:rPr lang="en-US" sz="2500" spc="-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 Improved occupancy and memory usage.</a:t>
            </a:r>
          </a:p>
          <a:p>
            <a:pPr algn="l">
              <a:lnSpc>
                <a:spcPts val="3650"/>
              </a:lnSpc>
            </a:pPr>
            <a:r>
              <a:rPr lang="en-US" sz="2500" spc="-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 Reduced communication overhead.</a:t>
            </a:r>
          </a:p>
          <a:p>
            <a:pPr algn="l">
              <a:lnSpc>
                <a:spcPts val="3650"/>
              </a:lnSpc>
            </a:pPr>
            <a:r>
              <a:rPr lang="en-US" sz="2500" spc="-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 Efficient memory hierarchy utilization.</a:t>
            </a:r>
          </a:p>
          <a:p>
            <a:pPr algn="l">
              <a:lnSpc>
                <a:spcPts val="3650"/>
              </a:lnSpc>
            </a:pPr>
            <a:r>
              <a:rPr lang="en-US" sz="2500" spc="-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 Utilized Cuda Streams</a:t>
            </a:r>
          </a:p>
          <a:p>
            <a:pPr algn="l">
              <a:lnSpc>
                <a:spcPts val="3650"/>
              </a:lnSpc>
            </a:pPr>
            <a:r>
              <a:rPr lang="en-US" sz="2500" spc="-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 Utilized Pinned Memory</a:t>
            </a:r>
          </a:p>
          <a:p>
            <a:pPr algn="l">
              <a:lnSpc>
                <a:spcPts val="3650"/>
              </a:lnSpc>
            </a:pPr>
            <a:r>
              <a:rPr lang="en-US" sz="2500" spc="-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 Initialization shifted to kernel side</a:t>
            </a:r>
          </a:p>
          <a:p>
            <a:pPr algn="l">
              <a:lnSpc>
                <a:spcPts val="3650"/>
              </a:lnSpc>
            </a:pPr>
            <a:r>
              <a:rPr lang="en-US" sz="2500" spc="-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 Combined multiple small kernels</a:t>
            </a:r>
          </a:p>
          <a:p>
            <a:pPr algn="l">
              <a:lnSpc>
                <a:spcPts val="3650"/>
              </a:lnSpc>
            </a:pPr>
            <a:r>
              <a:rPr lang="en-US" sz="2500" spc="-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 Utilized Shared Memory</a:t>
            </a:r>
          </a:p>
          <a:p>
            <a:pPr algn="l">
              <a:lnSpc>
                <a:spcPts val="3650"/>
              </a:lnSpc>
            </a:pPr>
            <a:r>
              <a:rPr lang="en-US" sz="2500" spc="-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 Used Optimized Compiler Flags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2010958"/>
            <a:ext cx="8115300" cy="7247342"/>
            <a:chOff x="0" y="0"/>
            <a:chExt cx="1257272" cy="11228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7272" cy="1122803"/>
            </a:xfrm>
            <a:custGeom>
              <a:avLst/>
              <a:gdLst/>
              <a:ahLst/>
              <a:cxnLst/>
              <a:rect r="r" b="b" t="t" l="l"/>
              <a:pathLst>
                <a:path h="1122803" w="1257272">
                  <a:moveTo>
                    <a:pt x="47700" y="0"/>
                  </a:moveTo>
                  <a:lnTo>
                    <a:pt x="1209573" y="0"/>
                  </a:lnTo>
                  <a:cubicBezTo>
                    <a:pt x="1222223" y="0"/>
                    <a:pt x="1234356" y="5025"/>
                    <a:pt x="1243301" y="13971"/>
                  </a:cubicBezTo>
                  <a:cubicBezTo>
                    <a:pt x="1252247" y="22916"/>
                    <a:pt x="1257272" y="35049"/>
                    <a:pt x="1257272" y="47700"/>
                  </a:cubicBezTo>
                  <a:lnTo>
                    <a:pt x="1257272" y="1075103"/>
                  </a:lnTo>
                  <a:cubicBezTo>
                    <a:pt x="1257272" y="1087754"/>
                    <a:pt x="1252247" y="1099887"/>
                    <a:pt x="1243301" y="1108832"/>
                  </a:cubicBezTo>
                  <a:cubicBezTo>
                    <a:pt x="1234356" y="1117778"/>
                    <a:pt x="1222223" y="1122803"/>
                    <a:pt x="1209573" y="1122803"/>
                  </a:cubicBezTo>
                  <a:lnTo>
                    <a:pt x="47700" y="1122803"/>
                  </a:lnTo>
                  <a:cubicBezTo>
                    <a:pt x="35049" y="1122803"/>
                    <a:pt x="22916" y="1117778"/>
                    <a:pt x="13971" y="1108832"/>
                  </a:cubicBezTo>
                  <a:cubicBezTo>
                    <a:pt x="5025" y="1099887"/>
                    <a:pt x="0" y="1087754"/>
                    <a:pt x="0" y="1075103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blipFill>
              <a:blip r:embed="rId4"/>
              <a:stretch>
                <a:fillRect l="-16894" t="0" r="-16894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321045" y="1835178"/>
            <a:ext cx="1120664" cy="112066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00873" y="4351169"/>
            <a:ext cx="501983" cy="5019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57274" y="8531526"/>
            <a:ext cx="276628" cy="27662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650073" y="2010958"/>
            <a:ext cx="872554" cy="72120"/>
            <a:chOff x="0" y="0"/>
            <a:chExt cx="229809" cy="189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132561"/>
            <a:ext cx="7054594" cy="213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5"/>
              </a:lnSpc>
            </a:pPr>
            <a:r>
              <a:rPr lang="en-US" sz="8948" spc="-60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V4 &amp; V5 Highlights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00854"/>
            <a:ext cx="7054594" cy="361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V4: Tensor Core Optimization</a:t>
            </a:r>
          </a:p>
          <a:p>
            <a:pPr algn="l" marL="604519" indent="-302260" lvl="1">
              <a:lnSpc>
                <a:spcPts val="3527"/>
              </a:lnSpc>
              <a:buFont typeface="Arial"/>
              <a:buChar char="•"/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Matrix Multiplication via Tensor Cores</a:t>
            </a:r>
          </a:p>
          <a:p>
            <a:pPr algn="l" marL="604519" indent="-302260" lvl="1">
              <a:lnSpc>
                <a:spcPts val="3527"/>
              </a:lnSpc>
              <a:buFont typeface="Arial"/>
              <a:buChar char="•"/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Maximize GPU compute power.</a:t>
            </a:r>
          </a:p>
          <a:p>
            <a:pPr algn="l">
              <a:lnSpc>
                <a:spcPts val="3527"/>
              </a:lnSpc>
            </a:pPr>
          </a:p>
          <a:p>
            <a:pPr algn="l">
              <a:lnSpc>
                <a:spcPts val="3527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V5: OpenACC Implementation</a:t>
            </a:r>
          </a:p>
          <a:p>
            <a:pPr algn="l" marL="604519" indent="-302260" lvl="1">
              <a:lnSpc>
                <a:spcPts val="3527"/>
              </a:lnSpc>
              <a:buFont typeface="Arial"/>
              <a:buChar char="•"/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Directive-based parallelism.</a:t>
            </a:r>
          </a:p>
          <a:p>
            <a:pPr algn="l" marL="604519" indent="-302260" lvl="1">
              <a:lnSpc>
                <a:spcPts val="3527"/>
              </a:lnSpc>
              <a:buFont typeface="Arial"/>
              <a:buChar char="•"/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Quick porting, hardware abstraction.</a:t>
            </a:r>
          </a:p>
          <a:p>
            <a:pPr algn="l">
              <a:lnSpc>
                <a:spcPts val="3527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9018183" y="2246409"/>
            <a:ext cx="3801268" cy="3955507"/>
            <a:chOff x="0" y="0"/>
            <a:chExt cx="588916" cy="6128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8916" cy="612811"/>
            </a:xfrm>
            <a:custGeom>
              <a:avLst/>
              <a:gdLst/>
              <a:ahLst/>
              <a:cxnLst/>
              <a:rect r="r" b="b" t="t" l="l"/>
              <a:pathLst>
                <a:path h="612811" w="588916">
                  <a:moveTo>
                    <a:pt x="101833" y="0"/>
                  </a:moveTo>
                  <a:lnTo>
                    <a:pt x="487082" y="0"/>
                  </a:lnTo>
                  <a:cubicBezTo>
                    <a:pt x="514090" y="0"/>
                    <a:pt x="539992" y="10729"/>
                    <a:pt x="559090" y="29826"/>
                  </a:cubicBezTo>
                  <a:cubicBezTo>
                    <a:pt x="578187" y="48924"/>
                    <a:pt x="588916" y="74826"/>
                    <a:pt x="588916" y="101833"/>
                  </a:cubicBezTo>
                  <a:lnTo>
                    <a:pt x="588916" y="510978"/>
                  </a:lnTo>
                  <a:cubicBezTo>
                    <a:pt x="588916" y="537986"/>
                    <a:pt x="578187" y="563888"/>
                    <a:pt x="559090" y="582985"/>
                  </a:cubicBezTo>
                  <a:cubicBezTo>
                    <a:pt x="539992" y="602083"/>
                    <a:pt x="514090" y="612811"/>
                    <a:pt x="487082" y="612811"/>
                  </a:cubicBezTo>
                  <a:lnTo>
                    <a:pt x="101833" y="612811"/>
                  </a:lnTo>
                  <a:cubicBezTo>
                    <a:pt x="74826" y="612811"/>
                    <a:pt x="48924" y="602083"/>
                    <a:pt x="29826" y="582985"/>
                  </a:cubicBezTo>
                  <a:cubicBezTo>
                    <a:pt x="10729" y="563888"/>
                    <a:pt x="0" y="537986"/>
                    <a:pt x="0" y="510978"/>
                  </a:cubicBezTo>
                  <a:lnTo>
                    <a:pt x="0" y="101833"/>
                  </a:lnTo>
                  <a:cubicBezTo>
                    <a:pt x="0" y="74826"/>
                    <a:pt x="10729" y="48924"/>
                    <a:pt x="29826" y="29826"/>
                  </a:cubicBezTo>
                  <a:cubicBezTo>
                    <a:pt x="48924" y="10729"/>
                    <a:pt x="74826" y="0"/>
                    <a:pt x="101833" y="0"/>
                  </a:cubicBezTo>
                  <a:close/>
                </a:path>
              </a:pathLst>
            </a:custGeom>
            <a:blipFill>
              <a:blip r:embed="rId4"/>
              <a:stretch>
                <a:fillRect l="-28091" t="0" r="-2809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58032" y="2246409"/>
            <a:ext cx="3801268" cy="3955507"/>
            <a:chOff x="0" y="0"/>
            <a:chExt cx="588916" cy="6128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8916" cy="612811"/>
            </a:xfrm>
            <a:custGeom>
              <a:avLst/>
              <a:gdLst/>
              <a:ahLst/>
              <a:cxnLst/>
              <a:rect r="r" b="b" t="t" l="l"/>
              <a:pathLst>
                <a:path h="612811" w="588916">
                  <a:moveTo>
                    <a:pt x="101833" y="0"/>
                  </a:moveTo>
                  <a:lnTo>
                    <a:pt x="487082" y="0"/>
                  </a:lnTo>
                  <a:cubicBezTo>
                    <a:pt x="514090" y="0"/>
                    <a:pt x="539992" y="10729"/>
                    <a:pt x="559090" y="29826"/>
                  </a:cubicBezTo>
                  <a:cubicBezTo>
                    <a:pt x="578187" y="48924"/>
                    <a:pt x="588916" y="74826"/>
                    <a:pt x="588916" y="101833"/>
                  </a:cubicBezTo>
                  <a:lnTo>
                    <a:pt x="588916" y="510978"/>
                  </a:lnTo>
                  <a:cubicBezTo>
                    <a:pt x="588916" y="537986"/>
                    <a:pt x="578187" y="563888"/>
                    <a:pt x="559090" y="582985"/>
                  </a:cubicBezTo>
                  <a:cubicBezTo>
                    <a:pt x="539992" y="602083"/>
                    <a:pt x="514090" y="612811"/>
                    <a:pt x="487082" y="612811"/>
                  </a:cubicBezTo>
                  <a:lnTo>
                    <a:pt x="101833" y="612811"/>
                  </a:lnTo>
                  <a:cubicBezTo>
                    <a:pt x="74826" y="612811"/>
                    <a:pt x="48924" y="602083"/>
                    <a:pt x="29826" y="582985"/>
                  </a:cubicBezTo>
                  <a:cubicBezTo>
                    <a:pt x="10729" y="563888"/>
                    <a:pt x="0" y="537986"/>
                    <a:pt x="0" y="510978"/>
                  </a:cubicBezTo>
                  <a:lnTo>
                    <a:pt x="0" y="101833"/>
                  </a:lnTo>
                  <a:cubicBezTo>
                    <a:pt x="0" y="74826"/>
                    <a:pt x="10729" y="48924"/>
                    <a:pt x="29826" y="29826"/>
                  </a:cubicBezTo>
                  <a:cubicBezTo>
                    <a:pt x="48924" y="10729"/>
                    <a:pt x="74826" y="0"/>
                    <a:pt x="101833" y="0"/>
                  </a:cubicBezTo>
                  <a:close/>
                </a:path>
              </a:pathLst>
            </a:custGeom>
            <a:blipFill>
              <a:blip r:embed="rId5"/>
              <a:stretch>
                <a:fillRect l="-29737" t="0" r="-2973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542823" y="2246409"/>
            <a:ext cx="276628" cy="27662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3852500"/>
            <a:ext cx="9839106" cy="245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6"/>
              </a:lnSpc>
            </a:pPr>
            <a:r>
              <a:rPr lang="en-US" sz="10274" spc="-69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Performance 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269855" y="2737050"/>
            <a:ext cx="4989445" cy="6557310"/>
            <a:chOff x="0" y="0"/>
            <a:chExt cx="1257272" cy="16523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7272" cy="1652353"/>
            </a:xfrm>
            <a:custGeom>
              <a:avLst/>
              <a:gdLst/>
              <a:ahLst/>
              <a:cxnLst/>
              <a:rect r="r" b="b" t="t" l="l"/>
              <a:pathLst>
                <a:path h="1652353" w="1257272">
                  <a:moveTo>
                    <a:pt x="77583" y="0"/>
                  </a:moveTo>
                  <a:lnTo>
                    <a:pt x="1179689" y="0"/>
                  </a:lnTo>
                  <a:cubicBezTo>
                    <a:pt x="1222537" y="0"/>
                    <a:pt x="1257272" y="34735"/>
                    <a:pt x="1257272" y="77583"/>
                  </a:cubicBezTo>
                  <a:lnTo>
                    <a:pt x="1257272" y="1574770"/>
                  </a:lnTo>
                  <a:cubicBezTo>
                    <a:pt x="1257272" y="1595347"/>
                    <a:pt x="1249098" y="1615080"/>
                    <a:pt x="1234549" y="1629630"/>
                  </a:cubicBezTo>
                  <a:cubicBezTo>
                    <a:pt x="1219999" y="1644179"/>
                    <a:pt x="1200266" y="1652353"/>
                    <a:pt x="1179689" y="1652353"/>
                  </a:cubicBezTo>
                  <a:lnTo>
                    <a:pt x="77583" y="1652353"/>
                  </a:lnTo>
                  <a:cubicBezTo>
                    <a:pt x="57007" y="1652353"/>
                    <a:pt x="37273" y="1644179"/>
                    <a:pt x="22724" y="1629630"/>
                  </a:cubicBezTo>
                  <a:cubicBezTo>
                    <a:pt x="8174" y="1615080"/>
                    <a:pt x="0" y="1595347"/>
                    <a:pt x="0" y="1574770"/>
                  </a:cubicBezTo>
                  <a:lnTo>
                    <a:pt x="0" y="77583"/>
                  </a:lnTo>
                  <a:cubicBezTo>
                    <a:pt x="0" y="57007"/>
                    <a:pt x="8174" y="37273"/>
                    <a:pt x="22724" y="22724"/>
                  </a:cubicBezTo>
                  <a:cubicBezTo>
                    <a:pt x="37273" y="8174"/>
                    <a:pt x="57007" y="0"/>
                    <a:pt x="7758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103" r="0" b="-710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375479" y="6505148"/>
            <a:ext cx="984654" cy="9846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08308" y="2700990"/>
            <a:ext cx="501983" cy="50198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60862" y="7489802"/>
            <a:ext cx="276628" cy="27662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2020" y="2424362"/>
            <a:ext cx="276628" cy="27662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809939" y="9258300"/>
            <a:ext cx="276628" cy="27662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328300" y="2700990"/>
            <a:ext cx="872554" cy="72120"/>
            <a:chOff x="0" y="0"/>
            <a:chExt cx="229809" cy="1899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60862" y="7489802"/>
            <a:ext cx="276628" cy="27662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2020" y="2424362"/>
            <a:ext cx="276628" cy="27662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8915" y="1869373"/>
            <a:ext cx="8318191" cy="7785633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0647374" y="2562676"/>
            <a:ext cx="6739679" cy="6588036"/>
          </a:xfrm>
          <a:custGeom>
            <a:avLst/>
            <a:gdLst/>
            <a:ahLst/>
            <a:cxnLst/>
            <a:rect r="r" b="b" t="t" l="l"/>
            <a:pathLst>
              <a:path h="6588036" w="6739679">
                <a:moveTo>
                  <a:pt x="0" y="0"/>
                </a:moveTo>
                <a:lnTo>
                  <a:pt x="6739679" y="0"/>
                </a:lnTo>
                <a:lnTo>
                  <a:pt x="6739679" y="6588036"/>
                </a:lnTo>
                <a:lnTo>
                  <a:pt x="0" y="6588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78362" y="1514594"/>
            <a:ext cx="11573852" cy="67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3"/>
              </a:lnSpc>
            </a:pPr>
            <a:r>
              <a:rPr lang="en-US" sz="5131" spc="-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Total Training Time: Speed Up Analysis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986393" y="1905524"/>
            <a:ext cx="6315214" cy="131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4"/>
              </a:lnSpc>
            </a:pPr>
            <a:r>
              <a:rPr lang="en-US" sz="10110" spc="-68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Conclusion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7998" y="3848514"/>
            <a:ext cx="501983" cy="5019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67509" y="8945612"/>
            <a:ext cx="276628" cy="2766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511743" y="2584637"/>
            <a:ext cx="276628" cy="27662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484034" y="2446323"/>
            <a:ext cx="276628" cy="27662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18893" y="4238770"/>
            <a:ext cx="15640407" cy="362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8906" indent="-374453" lvl="1">
              <a:lnSpc>
                <a:spcPts val="4856"/>
              </a:lnSpc>
              <a:buFont typeface="Arial"/>
              <a:buChar char="•"/>
            </a:pPr>
            <a:r>
              <a:rPr lang="en-US" b="true" sz="34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GPU acceleration significantly improves training time</a:t>
            </a:r>
          </a:p>
          <a:p>
            <a:pPr algn="l" marL="748906" indent="-374453" lvl="1">
              <a:lnSpc>
                <a:spcPts val="4856"/>
              </a:lnSpc>
              <a:buFont typeface="Arial"/>
              <a:buChar char="•"/>
            </a:pPr>
            <a:r>
              <a:rPr lang="en-US" b="true" sz="34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Manual optimization (V3) gave spee</a:t>
            </a:r>
            <a:r>
              <a:rPr lang="en-US" b="true" sz="34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dup but required effort</a:t>
            </a:r>
          </a:p>
          <a:p>
            <a:pPr algn="l" marL="748906" indent="-374453" lvl="1">
              <a:lnSpc>
                <a:spcPts val="4856"/>
              </a:lnSpc>
              <a:buFont typeface="Arial"/>
              <a:buChar char="•"/>
            </a:pPr>
            <a:r>
              <a:rPr lang="en-US" b="true" sz="34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 Cores (V4) require precise handling</a:t>
            </a:r>
          </a:p>
          <a:p>
            <a:pPr algn="l" marL="748906" indent="-374453" lvl="1">
              <a:lnSpc>
                <a:spcPts val="4856"/>
              </a:lnSpc>
              <a:buFont typeface="Arial"/>
              <a:buChar char="•"/>
            </a:pPr>
            <a:r>
              <a:rPr lang="en-US" b="true" sz="34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OpenACC (V5) achieved best performance and developer efficiency</a:t>
            </a:r>
          </a:p>
          <a:p>
            <a:pPr algn="l" marL="748906" indent="-374453" lvl="1">
              <a:lnSpc>
                <a:spcPts val="4856"/>
              </a:lnSpc>
              <a:buFont typeface="Arial"/>
              <a:buChar char="•"/>
            </a:pPr>
            <a:r>
              <a:rPr lang="en-US" b="true" sz="34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work: Fix V4 issues for even higher speedups</a:t>
            </a:r>
          </a:p>
          <a:p>
            <a:pPr algn="l">
              <a:lnSpc>
                <a:spcPts val="4856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DAGlJtrQZto</dc:identifier>
  <dcterms:modified xsi:type="dcterms:W3CDTF">2011-08-01T06:04:30Z</dcterms:modified>
  <cp:revision>1</cp:revision>
  <dc:title>Neural Network Acceleration on GPUs</dc:title>
</cp:coreProperties>
</file>